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6"/>
  </p:notesMasterIdLst>
  <p:sldIdLst>
    <p:sldId id="256" r:id="rId2"/>
    <p:sldId id="258" r:id="rId3"/>
    <p:sldId id="257" r:id="rId4"/>
    <p:sldId id="275" r:id="rId5"/>
    <p:sldId id="277" r:id="rId6"/>
    <p:sldId id="259" r:id="rId7"/>
    <p:sldId id="267" r:id="rId8"/>
    <p:sldId id="260" r:id="rId9"/>
    <p:sldId id="268" r:id="rId10"/>
    <p:sldId id="270" r:id="rId11"/>
    <p:sldId id="273" r:id="rId12"/>
    <p:sldId id="274" r:id="rId13"/>
    <p:sldId id="278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geru@yahoo.com" initials="j" lastIdx="1" clrIdx="0">
    <p:extLst>
      <p:ext uri="{19B8F6BF-5375-455C-9EA6-DF929625EA0E}">
        <p15:presenceInfo xmlns:p15="http://schemas.microsoft.com/office/powerpoint/2012/main" userId="bc99461468ea48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Gerulat" userId="bc99461468ea4887" providerId="LiveId" clId="{E122D269-1283-41A7-AC93-45BC6F268983}"/>
    <pc:docChg chg="modSld">
      <pc:chgData name="Judy Gerulat" userId="bc99461468ea4887" providerId="LiveId" clId="{E122D269-1283-41A7-AC93-45BC6F268983}" dt="2024-10-23T18:51:38.112" v="23" actId="20577"/>
      <pc:docMkLst>
        <pc:docMk/>
      </pc:docMkLst>
      <pc:sldChg chg="modSp mod">
        <pc:chgData name="Judy Gerulat" userId="bc99461468ea4887" providerId="LiveId" clId="{E122D269-1283-41A7-AC93-45BC6F268983}" dt="2024-10-23T18:51:38.112" v="23" actId="20577"/>
        <pc:sldMkLst>
          <pc:docMk/>
          <pc:sldMk cId="4015079477" sldId="256"/>
        </pc:sldMkLst>
        <pc:spChg chg="mod">
          <ac:chgData name="Judy Gerulat" userId="bc99461468ea4887" providerId="LiveId" clId="{E122D269-1283-41A7-AC93-45BC6F268983}" dt="2024-10-23T18:51:38.112" v="23" actId="20577"/>
          <ac:spMkLst>
            <pc:docMk/>
            <pc:sldMk cId="4015079477" sldId="256"/>
            <ac:spMk id="3" creationId="{81FBAB56-2E0B-481C-AF02-9D89CFEFBC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EECBB-03F1-4636-9F84-E941439352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4836B-7552-490D-A629-8A9F983A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4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4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5970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86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8556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6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2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6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2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7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3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8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3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3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1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8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urtreporter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hyperlink" Target="mailto:no-reply@ecourtreporters.com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urtreporter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ffice@ecourtreporters.com" TargetMode="External"/><Relationship Id="rId5" Type="http://schemas.openxmlformats.org/officeDocument/2006/relationships/hyperlink" Target="https://www.ecourtreporters.com/resources/" TargetMode="Externa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2795-746B-405D-9A07-3805F1D8F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535" y="2290440"/>
            <a:ext cx="7766936" cy="258340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6666"/>
                </a:solidFill>
              </a:rPr>
              <a:t>Booking a</a:t>
            </a:r>
            <a:br>
              <a:rPr lang="en-US" dirty="0">
                <a:solidFill>
                  <a:srgbClr val="006666"/>
                </a:solidFill>
              </a:rPr>
            </a:br>
            <a:r>
              <a:rPr lang="en-US" dirty="0">
                <a:solidFill>
                  <a:srgbClr val="006666"/>
                </a:solidFill>
              </a:rPr>
              <a:t>  Court Reporter or  Videographer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B4ECCDCD-7481-43F1-BE09-A4D9BA6A8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79" y="326003"/>
            <a:ext cx="2776474" cy="1212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60A0AD-3E65-4D71-A03D-46604A074766}"/>
              </a:ext>
            </a:extLst>
          </p:cNvPr>
          <p:cNvSpPr txBox="1"/>
          <p:nvPr/>
        </p:nvSpPr>
        <p:spPr>
          <a:xfrm>
            <a:off x="555410" y="5584885"/>
            <a:ext cx="83190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IMPORTANT:  Be sure to add </a:t>
            </a:r>
            <a:r>
              <a:rPr lang="en-US" sz="2000" b="1" dirty="0">
                <a:solidFill>
                  <a:srgbClr val="FF0000"/>
                </a:solidFill>
                <a:hlinkClick r:id="rId5"/>
              </a:rPr>
              <a:t>no-reply@ecourtreporters.com</a:t>
            </a:r>
            <a:r>
              <a:rPr lang="en-US" sz="2000" b="1" dirty="0">
                <a:solidFill>
                  <a:srgbClr val="FF0000"/>
                </a:solidFill>
              </a:rPr>
              <a:t> to your safe list to ensure you receive all updates on your job requests.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BAB56-2E0B-481C-AF02-9D89CFEFBC55}"/>
              </a:ext>
            </a:extLst>
          </p:cNvPr>
          <p:cNvSpPr txBox="1"/>
          <p:nvPr/>
        </p:nvSpPr>
        <p:spPr>
          <a:xfrm>
            <a:off x="1041480" y="1584048"/>
            <a:ext cx="2776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Rev. 10/23/24 payment info.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0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554">
        <p14:reveal/>
      </p:transition>
    </mc:Choice>
    <mc:Fallback xmlns="">
      <p:transition spd="slow" advTm="855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DBAA4-46AD-45C6-BD55-6E049726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19" y="0"/>
            <a:ext cx="8600000" cy="4830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3C328B-190B-4455-BF57-46B2D7EE4890}"/>
              </a:ext>
            </a:extLst>
          </p:cNvPr>
          <p:cNvSpPr txBox="1"/>
          <p:nvPr/>
        </p:nvSpPr>
        <p:spPr>
          <a:xfrm>
            <a:off x="594033" y="4029469"/>
            <a:ext cx="86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Sample listing of accepted appointment.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Click on job icon (   ) to communicate with service provider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006666"/>
                </a:solidFill>
              </a:rPr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C39B7-0F08-4C84-B9D2-A5D0CEECC3D6}"/>
              </a:ext>
            </a:extLst>
          </p:cNvPr>
          <p:cNvSpPr txBox="1"/>
          <p:nvPr/>
        </p:nvSpPr>
        <p:spPr>
          <a:xfrm>
            <a:off x="594033" y="5166817"/>
            <a:ext cx="86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Note:  All communication must be done within the portal.</a:t>
            </a: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035563DD-B015-4C4E-857D-21A7D50CF8AA}"/>
              </a:ext>
            </a:extLst>
          </p:cNvPr>
          <p:cNvSpPr/>
          <p:nvPr/>
        </p:nvSpPr>
        <p:spPr>
          <a:xfrm rot="16383647" flipV="1">
            <a:off x="-486227" y="2798273"/>
            <a:ext cx="1842615" cy="771738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7F934B-453E-4C48-AAE3-0C421A265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54" y="4523421"/>
            <a:ext cx="322346" cy="258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AA1BD3-B307-4990-B020-E0327AFC7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21" y="2278935"/>
            <a:ext cx="336727" cy="2355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8E5AFD-479B-4646-81F7-47CEEC15A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942" y="2051957"/>
            <a:ext cx="702489" cy="191588"/>
          </a:xfrm>
          <a:prstGeom prst="rect">
            <a:avLst/>
          </a:prstGeom>
        </p:spPr>
      </p:pic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4D4BC6BE-EB7D-4EA7-88CE-77209A5766C8}"/>
              </a:ext>
            </a:extLst>
          </p:cNvPr>
          <p:cNvSpPr/>
          <p:nvPr/>
        </p:nvSpPr>
        <p:spPr>
          <a:xfrm rot="15019654">
            <a:off x="7775584" y="2757351"/>
            <a:ext cx="2576046" cy="1020247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4B4F1-0EE1-4B9E-9009-CC9979DACEFB}"/>
              </a:ext>
            </a:extLst>
          </p:cNvPr>
          <p:cNvSpPr txBox="1"/>
          <p:nvPr/>
        </p:nvSpPr>
        <p:spPr>
          <a:xfrm>
            <a:off x="7406061" y="187955"/>
            <a:ext cx="118763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3A8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Sample Firm</a:t>
            </a:r>
          </a:p>
        </p:txBody>
      </p:sp>
    </p:spTree>
    <p:extLst>
      <p:ext uri="{BB962C8B-B14F-4D97-AF65-F5344CB8AC3E}">
        <p14:creationId xmlns:p14="http://schemas.microsoft.com/office/powerpoint/2010/main" val="3379478777"/>
      </p:ext>
    </p:extLst>
  </p:cSld>
  <p:clrMapOvr>
    <a:masterClrMapping/>
  </p:clrMapOvr>
  <p:transition spd="slow" advTm="1287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DBAA4-46AD-45C6-BD55-6E049726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59" y="134177"/>
            <a:ext cx="5597394" cy="4974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3C328B-190B-4455-BF57-46B2D7EE4890}"/>
              </a:ext>
            </a:extLst>
          </p:cNvPr>
          <p:cNvSpPr txBox="1"/>
          <p:nvPr/>
        </p:nvSpPr>
        <p:spPr>
          <a:xfrm>
            <a:off x="360209" y="5093816"/>
            <a:ext cx="8917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Communicate all information regarding assignment in “+Add Note.”  </a:t>
            </a:r>
          </a:p>
          <a:p>
            <a:r>
              <a:rPr lang="en-US" b="1" dirty="0">
                <a:solidFill>
                  <a:srgbClr val="FF0000"/>
                </a:solidFill>
              </a:rPr>
              <a:t>You can add a Zoom link (etc.) in the “+Add Note” field. </a:t>
            </a:r>
          </a:p>
          <a:p>
            <a:r>
              <a:rPr lang="en-US" b="1" dirty="0">
                <a:solidFill>
                  <a:srgbClr val="FF0000"/>
                </a:solidFill>
              </a:rPr>
              <a:t>Notify service provider of job confirmation 24 hours in advance of appointment.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To add notice, caption, or other files, click “Upload Files” and “Save Files.”</a:t>
            </a:r>
            <a:r>
              <a:rPr lang="en-US" dirty="0">
                <a:solidFill>
                  <a:srgbClr val="006666"/>
                </a:solidFill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0EC5DF-A7C0-4440-BB66-0F563FB60C9B}"/>
              </a:ext>
            </a:extLst>
          </p:cNvPr>
          <p:cNvSpPr/>
          <p:nvPr/>
        </p:nvSpPr>
        <p:spPr>
          <a:xfrm>
            <a:off x="7244179" y="2059619"/>
            <a:ext cx="705774" cy="3906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A59B11-BE65-4AA3-B16F-4C1617F35284}"/>
              </a:ext>
            </a:extLst>
          </p:cNvPr>
          <p:cNvSpPr/>
          <p:nvPr/>
        </p:nvSpPr>
        <p:spPr>
          <a:xfrm>
            <a:off x="5395407" y="3697357"/>
            <a:ext cx="790113" cy="41802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9CD9BA-9D12-4FD0-BFB4-8E9240D1069B}"/>
              </a:ext>
            </a:extLst>
          </p:cNvPr>
          <p:cNvSpPr/>
          <p:nvPr/>
        </p:nvSpPr>
        <p:spPr>
          <a:xfrm>
            <a:off x="5328413" y="4430238"/>
            <a:ext cx="595424" cy="25724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3DE1F-8F98-4FF3-83E1-C0C9724D1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817" y="2097787"/>
            <a:ext cx="2773908" cy="300601"/>
          </a:xfrm>
          <a:prstGeom prst="rect">
            <a:avLst/>
          </a:prstGeom>
        </p:spPr>
      </p:pic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0D875AE8-EA51-4040-9869-DEFEF88BA022}"/>
              </a:ext>
            </a:extLst>
          </p:cNvPr>
          <p:cNvSpPr/>
          <p:nvPr/>
        </p:nvSpPr>
        <p:spPr>
          <a:xfrm rot="14570624">
            <a:off x="6931911" y="4132616"/>
            <a:ext cx="3314744" cy="110973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80F05439-531E-4854-9362-D69178F06556}"/>
              </a:ext>
            </a:extLst>
          </p:cNvPr>
          <p:cNvSpPr/>
          <p:nvPr/>
        </p:nvSpPr>
        <p:spPr>
          <a:xfrm rot="16500483">
            <a:off x="6717775" y="3198240"/>
            <a:ext cx="3518864" cy="1224521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82263"/>
      </p:ext>
    </p:extLst>
  </p:cSld>
  <p:clrMapOvr>
    <a:masterClrMapping/>
  </p:clrMapOvr>
  <p:transition spd="slow" advTm="1287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DBAA4-46AD-45C6-BD55-6E049726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945" y="932259"/>
            <a:ext cx="7961875" cy="3479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3C328B-190B-4455-BF57-46B2D7EE4890}"/>
              </a:ext>
            </a:extLst>
          </p:cNvPr>
          <p:cNvSpPr txBox="1"/>
          <p:nvPr/>
        </p:nvSpPr>
        <p:spPr>
          <a:xfrm>
            <a:off x="886827" y="4739527"/>
            <a:ext cx="8950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 will receive an email notification when the transcript files are uploaded in the appointment detail page.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A59B11-BE65-4AA3-B16F-4C1617F35284}"/>
              </a:ext>
            </a:extLst>
          </p:cNvPr>
          <p:cNvSpPr/>
          <p:nvPr/>
        </p:nvSpPr>
        <p:spPr>
          <a:xfrm>
            <a:off x="4245007" y="1748900"/>
            <a:ext cx="790113" cy="2802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46965A-949B-4C63-A508-35D29BA3EF43}"/>
              </a:ext>
            </a:extLst>
          </p:cNvPr>
          <p:cNvSpPr/>
          <p:nvPr/>
        </p:nvSpPr>
        <p:spPr>
          <a:xfrm>
            <a:off x="1695635" y="2281561"/>
            <a:ext cx="3666477" cy="3906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C8B0F5FD-A9FB-4D4E-B7E7-4BED1718BBF8}"/>
              </a:ext>
            </a:extLst>
          </p:cNvPr>
          <p:cNvSpPr/>
          <p:nvPr/>
        </p:nvSpPr>
        <p:spPr>
          <a:xfrm rot="17312750" flipV="1">
            <a:off x="-622198" y="3278459"/>
            <a:ext cx="2524506" cy="1046076"/>
          </a:xfrm>
          <a:prstGeom prst="curvedUpArrow">
            <a:avLst>
              <a:gd name="adj1" fmla="val 25000"/>
              <a:gd name="adj2" fmla="val 50000"/>
              <a:gd name="adj3" fmla="val 2107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CDD87B-AE65-4E41-A62B-BAB3AE513C04}"/>
              </a:ext>
            </a:extLst>
          </p:cNvPr>
          <p:cNvSpPr/>
          <p:nvPr/>
        </p:nvSpPr>
        <p:spPr>
          <a:xfrm>
            <a:off x="1775149" y="3107159"/>
            <a:ext cx="2549372" cy="54253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23678"/>
      </p:ext>
    </p:extLst>
  </p:cSld>
  <p:clrMapOvr>
    <a:masterClrMapping/>
  </p:clrMapOvr>
  <p:transition spd="slow" advTm="1287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DBAA4-46AD-45C6-BD55-6E049726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945" y="932259"/>
            <a:ext cx="7831731" cy="3422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3C328B-190B-4455-BF57-46B2D7EE4890}"/>
              </a:ext>
            </a:extLst>
          </p:cNvPr>
          <p:cNvSpPr txBox="1"/>
          <p:nvPr/>
        </p:nvSpPr>
        <p:spPr>
          <a:xfrm>
            <a:off x="932156" y="4276971"/>
            <a:ext cx="90785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Once the court reporter has uploaded the files and submitted the job sheet to eCourt Reporters, your Firm/Agency will be invoiced for the job.  The invoice will reflect all the rates that were locked in upon booking PLUS a fee of 10% of the total invoice.  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The Firm/Agency is responsible to pay eCourt Reporters.  </a:t>
            </a:r>
          </a:p>
          <a:p>
            <a:r>
              <a:rPr lang="en-US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eCourt Reporters then pays the court reporter or videographer.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A59B11-BE65-4AA3-B16F-4C1617F35284}"/>
              </a:ext>
            </a:extLst>
          </p:cNvPr>
          <p:cNvSpPr/>
          <p:nvPr/>
        </p:nvSpPr>
        <p:spPr>
          <a:xfrm>
            <a:off x="4245007" y="1748900"/>
            <a:ext cx="790113" cy="2802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C8B0F5FD-A9FB-4D4E-B7E7-4BED1718BBF8}"/>
              </a:ext>
            </a:extLst>
          </p:cNvPr>
          <p:cNvSpPr/>
          <p:nvPr/>
        </p:nvSpPr>
        <p:spPr>
          <a:xfrm rot="17312750" flipV="1">
            <a:off x="-531559" y="3440292"/>
            <a:ext cx="2524506" cy="1046076"/>
          </a:xfrm>
          <a:prstGeom prst="curvedUpArrow">
            <a:avLst>
              <a:gd name="adj1" fmla="val 25000"/>
              <a:gd name="adj2" fmla="val 78314"/>
              <a:gd name="adj3" fmla="val 2107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CDD87B-AE65-4E41-A62B-BAB3AE513C04}"/>
              </a:ext>
            </a:extLst>
          </p:cNvPr>
          <p:cNvSpPr/>
          <p:nvPr/>
        </p:nvSpPr>
        <p:spPr>
          <a:xfrm>
            <a:off x="1775149" y="3107159"/>
            <a:ext cx="2549372" cy="54253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12763"/>
      </p:ext>
    </p:extLst>
  </p:cSld>
  <p:clrMapOvr>
    <a:masterClrMapping/>
  </p:clrMapOvr>
  <p:transition spd="slow" advTm="1287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ctrTitle"/>
          </p:nvPr>
        </p:nvSpPr>
        <p:spPr>
          <a:xfrm>
            <a:off x="1043225" y="2577123"/>
            <a:ext cx="8341342" cy="99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Trebuchet MS"/>
              <a:buNone/>
            </a:pPr>
            <a:r>
              <a:rPr lang="en-US" dirty="0">
                <a:solidFill>
                  <a:srgbClr val="002060"/>
                </a:solidFill>
                <a:hlinkClick r:id="rId3"/>
              </a:rPr>
              <a:t>www.ecourtreporters.com</a:t>
            </a:r>
            <a:endParaRPr dirty="0"/>
          </a:p>
        </p:txBody>
      </p:sp>
      <p:pic>
        <p:nvPicPr>
          <p:cNvPr id="232" name="Google Shape;23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379" y="497158"/>
            <a:ext cx="2776474" cy="121289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/>
          <p:nvPr/>
        </p:nvSpPr>
        <p:spPr>
          <a:xfrm flipH="1">
            <a:off x="1195753" y="4032738"/>
            <a:ext cx="736990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66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see </a:t>
            </a:r>
            <a:r>
              <a:rPr lang="en-US" sz="1800" b="1" dirty="0">
                <a:solidFill>
                  <a:srgbClr val="006666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eCourt Reporters’ resources</a:t>
            </a:r>
            <a:r>
              <a:rPr lang="en-US" sz="1800" b="1" dirty="0">
                <a:solidFill>
                  <a:srgbClr val="006666"/>
                </a:solidFill>
                <a:latin typeface="Trebuchet MS"/>
                <a:ea typeface="Trebuchet MS"/>
                <a:cs typeface="Trebuchet MS"/>
                <a:sym typeface="Trebuchet MS"/>
              </a:rPr>
              <a:t> tab on our website for additional information or feel free to contact us: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office@ecourtreporters.com</a:t>
            </a:r>
            <a:r>
              <a:rPr lang="en-US" sz="1800" b="1" dirty="0">
                <a:solidFill>
                  <a:srgbClr val="006666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262-210-3915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Trebuchet MS"/>
                <a:sym typeface="Trebuchet MS"/>
              </a:rPr>
              <a:t>P.O. Box 250</a:t>
            </a:r>
            <a:r>
              <a:rPr lang="en-US" sz="1800" dirty="0">
                <a:solidFill>
                  <a:schemeClr val="dk1"/>
                </a:solidFill>
                <a:latin typeface="Trebuchet MS"/>
                <a:sym typeface="Trebuchet MS"/>
              </a:rPr>
              <a:t>, Burlington, WI  53105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20565A1-317F-4DAB-81F4-A68D03AD3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9477" y="5301762"/>
            <a:ext cx="6591667" cy="107559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Enter your email address and password on the Sign In screen.</a:t>
            </a:r>
            <a:r>
              <a:rPr lang="en-US" sz="2400" b="1" dirty="0">
                <a:solidFill>
                  <a:srgbClr val="006666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9DE78-18A7-46D6-B8B8-794FB2B0B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714" y="782516"/>
            <a:ext cx="4185229" cy="43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10747"/>
      </p:ext>
    </p:extLst>
  </p:cSld>
  <p:clrMapOvr>
    <a:masterClrMapping/>
  </p:clrMapOvr>
  <p:transition spd="slow" advTm="1155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E3034-8531-48DF-86E9-927BEF76F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6" y="1009135"/>
            <a:ext cx="9276162" cy="46545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41268D-956A-4E3B-AA1E-8A3BBBF8DA0A}"/>
              </a:ext>
            </a:extLst>
          </p:cNvPr>
          <p:cNvSpPr/>
          <p:nvPr/>
        </p:nvSpPr>
        <p:spPr>
          <a:xfrm>
            <a:off x="506188" y="2405904"/>
            <a:ext cx="1749669" cy="52753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517BAD48-3B59-456D-9C3A-88B4B1B9A5D5}"/>
              </a:ext>
            </a:extLst>
          </p:cNvPr>
          <p:cNvSpPr/>
          <p:nvPr/>
        </p:nvSpPr>
        <p:spPr>
          <a:xfrm rot="7787081">
            <a:off x="-711053" y="625619"/>
            <a:ext cx="2953826" cy="941061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DBD26-A425-4392-AD50-706B26195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160" y="3500437"/>
            <a:ext cx="733425" cy="200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A288A-88BD-41A9-8FCD-9231AB9A6E98}"/>
              </a:ext>
            </a:extLst>
          </p:cNvPr>
          <p:cNvSpPr txBox="1"/>
          <p:nvPr/>
        </p:nvSpPr>
        <p:spPr>
          <a:xfrm>
            <a:off x="7696201" y="1299014"/>
            <a:ext cx="14097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latin typeface="Arial Narrow" panose="020B0606020202030204" pitchFamily="34" charset="0"/>
              </a:rPr>
              <a:t>Sample Firm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38200C-251B-4C24-BEB5-8E590983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525" y="274966"/>
            <a:ext cx="6852400" cy="1262251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To start booking, click on “Find a Service  Provider.” Once you click on this, you will be taken to our payment site.  The charge to search is $49.99/month.  After payment is made, you can complete your searching and booking process.</a:t>
            </a:r>
          </a:p>
        </p:txBody>
      </p:sp>
    </p:spTree>
    <p:extLst>
      <p:ext uri="{BB962C8B-B14F-4D97-AF65-F5344CB8AC3E}">
        <p14:creationId xmlns:p14="http://schemas.microsoft.com/office/powerpoint/2010/main" val="3676271360"/>
      </p:ext>
    </p:extLst>
  </p:cSld>
  <p:clrMapOvr>
    <a:masterClrMapping/>
  </p:clrMapOvr>
  <p:transition spd="slow" advTm="1501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8CA88F-57A3-4C71-A721-40690021501D}"/>
              </a:ext>
            </a:extLst>
          </p:cNvPr>
          <p:cNvSpPr/>
          <p:nvPr/>
        </p:nvSpPr>
        <p:spPr>
          <a:xfrm>
            <a:off x="7759083" y="701336"/>
            <a:ext cx="1180731" cy="213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62795-746B-405D-9A07-3805F1D8F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833" y="4113694"/>
            <a:ext cx="8153400" cy="2165362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Select Service Type, State, and City. 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Select “Remote Services” for virtual proceeding. Use the dropdown arrow to select “In Person” to request a court reporter or videographer for appearance in person. 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Next select date and time and check boxes for additional services needed, if any, for proceeding.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4FD18-295D-4460-9A01-C3F8221708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03535" y="561046"/>
            <a:ext cx="7475977" cy="3629071"/>
          </a:xfrm>
          <a:prstGeom prst="rect">
            <a:avLst/>
          </a:prstGeom>
        </p:spPr>
      </p:pic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CEED26F2-5AE8-4E2F-9863-1D7A7880F76A}"/>
              </a:ext>
            </a:extLst>
          </p:cNvPr>
          <p:cNvSpPr/>
          <p:nvPr/>
        </p:nvSpPr>
        <p:spPr>
          <a:xfrm rot="16723571" flipV="1">
            <a:off x="-552235" y="2476420"/>
            <a:ext cx="3020732" cy="1089169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5C70BD62-A40E-4D29-BD00-26D76E43BAD7}"/>
              </a:ext>
            </a:extLst>
          </p:cNvPr>
          <p:cNvSpPr/>
          <p:nvPr/>
        </p:nvSpPr>
        <p:spPr>
          <a:xfrm rot="16200000">
            <a:off x="7921092" y="2737880"/>
            <a:ext cx="3557654" cy="1040813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14D968-98B1-4FAF-A7DD-B9A1F252D378}"/>
              </a:ext>
            </a:extLst>
          </p:cNvPr>
          <p:cNvSpPr/>
          <p:nvPr/>
        </p:nvSpPr>
        <p:spPr>
          <a:xfrm>
            <a:off x="7261935" y="1408044"/>
            <a:ext cx="2148396" cy="66582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970C40-DB6F-4C78-902C-53844763F811}"/>
              </a:ext>
            </a:extLst>
          </p:cNvPr>
          <p:cNvSpPr/>
          <p:nvPr/>
        </p:nvSpPr>
        <p:spPr>
          <a:xfrm>
            <a:off x="7572652" y="347982"/>
            <a:ext cx="1180731" cy="213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B86958-E775-490D-9B3C-FBD2D7AF9CCA}"/>
              </a:ext>
            </a:extLst>
          </p:cNvPr>
          <p:cNvSpPr/>
          <p:nvPr/>
        </p:nvSpPr>
        <p:spPr>
          <a:xfrm>
            <a:off x="7759083" y="701336"/>
            <a:ext cx="128015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4DBF3C-D76F-4358-9AE4-3970B856E4AA}"/>
              </a:ext>
            </a:extLst>
          </p:cNvPr>
          <p:cNvSpPr txBox="1"/>
          <p:nvPr/>
        </p:nvSpPr>
        <p:spPr>
          <a:xfrm>
            <a:off x="7696818" y="689949"/>
            <a:ext cx="1404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Sample Attorney101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E7E06-B77A-4AC5-B8F3-E8862463BFB5}"/>
              </a:ext>
            </a:extLst>
          </p:cNvPr>
          <p:cNvSpPr txBox="1"/>
          <p:nvPr/>
        </p:nvSpPr>
        <p:spPr>
          <a:xfrm>
            <a:off x="7759083" y="667818"/>
            <a:ext cx="15624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 Narrow" panose="020B0606020202030204" pitchFamily="34" charset="0"/>
              </a:rPr>
              <a:t>Sample Firm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8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554">
        <p14:reveal/>
      </p:transition>
    </mc:Choice>
    <mc:Fallback xmlns="">
      <p:transition spd="slow" advTm="855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5C54F2-5A92-47F6-A60F-35E42D9F8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83"/>
          <a:stretch/>
        </p:blipFill>
        <p:spPr>
          <a:xfrm>
            <a:off x="599239" y="2449888"/>
            <a:ext cx="7192211" cy="37238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41E4FE-3D22-4162-AF33-31360DC7F38B}"/>
              </a:ext>
            </a:extLst>
          </p:cNvPr>
          <p:cNvSpPr/>
          <p:nvPr/>
        </p:nvSpPr>
        <p:spPr>
          <a:xfrm>
            <a:off x="8563708" y="4062046"/>
            <a:ext cx="1310054" cy="40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E9ADE-C651-41A4-A86B-D1C16FE2C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95" y="4311829"/>
            <a:ext cx="768157" cy="309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4120C0-A125-4971-8F2A-389A5FB77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94" y="4882752"/>
            <a:ext cx="768157" cy="309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0C73C5-232D-4B4C-A9D3-6A3B80C41F0B}"/>
              </a:ext>
            </a:extLst>
          </p:cNvPr>
          <p:cNvSpPr txBox="1"/>
          <p:nvPr/>
        </p:nvSpPr>
        <p:spPr>
          <a:xfrm>
            <a:off x="897292" y="6309094"/>
            <a:ext cx="618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Results of successful search.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BC553E-497C-4A7E-978B-4B110C3E4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447" y="1260629"/>
            <a:ext cx="1260630" cy="496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E3CE07-47E2-41D3-8C86-89930A08A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186" y="3890889"/>
            <a:ext cx="2755491" cy="373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095A9-39A5-49EA-85F4-3163A5BE5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73" y="167048"/>
            <a:ext cx="6648504" cy="21871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679614-60A5-4D45-9501-05EDA254DA4E}"/>
              </a:ext>
            </a:extLst>
          </p:cNvPr>
          <p:cNvSpPr/>
          <p:nvPr/>
        </p:nvSpPr>
        <p:spPr>
          <a:xfrm>
            <a:off x="6162675" y="342900"/>
            <a:ext cx="1514475" cy="197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019D65-00D1-4D52-AC20-2E390841F48D}"/>
              </a:ext>
            </a:extLst>
          </p:cNvPr>
          <p:cNvSpPr txBox="1"/>
          <p:nvPr/>
        </p:nvSpPr>
        <p:spPr>
          <a:xfrm>
            <a:off x="6096000" y="306840"/>
            <a:ext cx="156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Sample Firm</a:t>
            </a:r>
          </a:p>
        </p:txBody>
      </p:sp>
    </p:spTree>
    <p:extLst>
      <p:ext uri="{BB962C8B-B14F-4D97-AF65-F5344CB8AC3E}">
        <p14:creationId xmlns:p14="http://schemas.microsoft.com/office/powerpoint/2010/main" val="212117995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4A769-6B9E-4437-A5D8-5C2ADDB6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6" y="120336"/>
            <a:ext cx="8843152" cy="5362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6D9BD7-2D7D-4158-B51B-867E22B3EB31}"/>
              </a:ext>
            </a:extLst>
          </p:cNvPr>
          <p:cNvSpPr/>
          <p:nvPr/>
        </p:nvSpPr>
        <p:spPr>
          <a:xfrm>
            <a:off x="527920" y="5357088"/>
            <a:ext cx="9530861" cy="965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</a:rPr>
              <a:t>To see all rates for each service provider, click on “+more.”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</a:rPr>
              <a:t>    Click “Request Appointment” with selection choice.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DB4C7-63BB-46EF-B3A9-7F52AF45D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06" y="849753"/>
            <a:ext cx="768163" cy="310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F70BE-0526-42F4-9F3F-2A4543CFD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07" y="4001770"/>
            <a:ext cx="768163" cy="310923"/>
          </a:xfrm>
          <a:prstGeom prst="rect">
            <a:avLst/>
          </a:prstGeom>
        </p:spPr>
      </p:pic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577F817D-1BCE-46BD-83DB-376977393594}"/>
              </a:ext>
            </a:extLst>
          </p:cNvPr>
          <p:cNvSpPr/>
          <p:nvPr/>
        </p:nvSpPr>
        <p:spPr>
          <a:xfrm rot="16013836">
            <a:off x="6350164" y="2586794"/>
            <a:ext cx="6046009" cy="1675561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914D3ADA-F2FB-4BFD-B31F-432BB713317B}"/>
              </a:ext>
            </a:extLst>
          </p:cNvPr>
          <p:cNvSpPr/>
          <p:nvPr/>
        </p:nvSpPr>
        <p:spPr>
          <a:xfrm rot="20566279" flipV="1">
            <a:off x="47451" y="3807762"/>
            <a:ext cx="4286096" cy="1240375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78492"/>
      </p:ext>
    </p:extLst>
  </p:cSld>
  <p:clrMapOvr>
    <a:masterClrMapping/>
  </p:clrMapOvr>
  <p:transition spd="slow" advTm="1209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96DD58-E843-41DD-A43A-C25FE5DFA7F0}"/>
              </a:ext>
            </a:extLst>
          </p:cNvPr>
          <p:cNvSpPr txBox="1"/>
          <p:nvPr/>
        </p:nvSpPr>
        <p:spPr>
          <a:xfrm>
            <a:off x="1189191" y="5244958"/>
            <a:ext cx="7050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Fill in appointment information.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Upload notice, caption, or any necessary files.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Click “Request Appointment.”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F1CAF-BC6C-429C-9648-7853F7174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58" y="54086"/>
            <a:ext cx="8191389" cy="5203292"/>
          </a:xfrm>
          <a:prstGeom prst="rect">
            <a:avLst/>
          </a:prstGeom>
        </p:spPr>
      </p:pic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F828BF40-C0B5-495D-BBB9-F313D523DEA6}"/>
              </a:ext>
            </a:extLst>
          </p:cNvPr>
          <p:cNvSpPr/>
          <p:nvPr/>
        </p:nvSpPr>
        <p:spPr>
          <a:xfrm rot="16200000">
            <a:off x="4637499" y="3031705"/>
            <a:ext cx="3834511" cy="1319956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B566EF62-28BB-435B-B2A1-B0114833407C}"/>
              </a:ext>
            </a:extLst>
          </p:cNvPr>
          <p:cNvSpPr/>
          <p:nvPr/>
        </p:nvSpPr>
        <p:spPr>
          <a:xfrm rot="16382077" flipV="1">
            <a:off x="-253616" y="4498639"/>
            <a:ext cx="2160532" cy="774724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F3064BCB-C07A-4F56-BF44-BA5FF24EE0D7}"/>
              </a:ext>
            </a:extLst>
          </p:cNvPr>
          <p:cNvSpPr/>
          <p:nvPr/>
        </p:nvSpPr>
        <p:spPr>
          <a:xfrm rot="16200000" flipV="1">
            <a:off x="49047" y="5224632"/>
            <a:ext cx="1471378" cy="80891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22330-6ADB-4BFD-AC88-8B7CD2BC98EF}"/>
              </a:ext>
            </a:extLst>
          </p:cNvPr>
          <p:cNvSpPr txBox="1"/>
          <p:nvPr/>
        </p:nvSpPr>
        <p:spPr>
          <a:xfrm>
            <a:off x="7468014" y="142875"/>
            <a:ext cx="15430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latin typeface="Arial Narrow" panose="020B0606020202030204" pitchFamily="34" charset="0"/>
              </a:rPr>
              <a:t>Sample Firm      </a:t>
            </a:r>
          </a:p>
        </p:txBody>
      </p:sp>
    </p:spTree>
    <p:extLst>
      <p:ext uri="{BB962C8B-B14F-4D97-AF65-F5344CB8AC3E}">
        <p14:creationId xmlns:p14="http://schemas.microsoft.com/office/powerpoint/2010/main" val="317308391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F34F5-DD1B-471F-8A6C-F6D36A81C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87" y="211886"/>
            <a:ext cx="7642044" cy="58112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FDD04D-1E1A-4C2E-B094-06FB00B4AA89}"/>
              </a:ext>
            </a:extLst>
          </p:cNvPr>
          <p:cNvSpPr txBox="1"/>
          <p:nvPr/>
        </p:nvSpPr>
        <p:spPr>
          <a:xfrm>
            <a:off x="1888435" y="5893904"/>
            <a:ext cx="5337313" cy="47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successful appointment request!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8F2F6-70A3-4047-9A55-895A02B9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309" y="3858491"/>
            <a:ext cx="1072222" cy="505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0CF013-7922-4384-9947-C2C88A01085D}"/>
              </a:ext>
            </a:extLst>
          </p:cNvPr>
          <p:cNvSpPr txBox="1"/>
          <p:nvPr/>
        </p:nvSpPr>
        <p:spPr>
          <a:xfrm>
            <a:off x="7150208" y="413821"/>
            <a:ext cx="144217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 Narrow" panose="020B0606020202030204" pitchFamily="34" charset="0"/>
              </a:rPr>
              <a:t>Sample Firm</a:t>
            </a:r>
          </a:p>
        </p:txBody>
      </p:sp>
    </p:spTree>
    <p:extLst>
      <p:ext uri="{BB962C8B-B14F-4D97-AF65-F5344CB8AC3E}">
        <p14:creationId xmlns:p14="http://schemas.microsoft.com/office/powerpoint/2010/main" val="2922260508"/>
      </p:ext>
    </p:extLst>
  </p:cSld>
  <p:clrMapOvr>
    <a:masterClrMapping/>
  </p:clrMapOvr>
  <p:transition spd="slow" advTm="1344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5DFC6-5CCE-41E1-AC94-02697D84A418}"/>
              </a:ext>
            </a:extLst>
          </p:cNvPr>
          <p:cNvSpPr txBox="1"/>
          <p:nvPr/>
        </p:nvSpPr>
        <p:spPr>
          <a:xfrm>
            <a:off x="977906" y="4257317"/>
            <a:ext cx="7527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 job detail information or to communicate with the service provider, click on the job icon (   ).</a:t>
            </a:r>
            <a:endParaRPr lang="en-US" sz="2400" b="1" dirty="0">
              <a:solidFill>
                <a:srgbClr val="006666"/>
              </a:solidFill>
            </a:endParaRP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6C2916A0-7CD1-4831-88A9-939A99DD7911}"/>
              </a:ext>
            </a:extLst>
          </p:cNvPr>
          <p:cNvSpPr/>
          <p:nvPr/>
        </p:nvSpPr>
        <p:spPr>
          <a:xfrm rot="16031627">
            <a:off x="7648192" y="3658922"/>
            <a:ext cx="1875417" cy="740943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E1A3D-532C-44A1-87E9-58AF9E2B19AE}"/>
              </a:ext>
            </a:extLst>
          </p:cNvPr>
          <p:cNvSpPr txBox="1"/>
          <p:nvPr/>
        </p:nvSpPr>
        <p:spPr>
          <a:xfrm>
            <a:off x="874186" y="5403150"/>
            <a:ext cx="827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service provider has been notified of the request.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You will receive an email shortly of assignment status.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C3A21325-6CF7-4F30-A73B-861A00809001}"/>
              </a:ext>
            </a:extLst>
          </p:cNvPr>
          <p:cNvSpPr/>
          <p:nvPr/>
        </p:nvSpPr>
        <p:spPr>
          <a:xfrm rot="16643137" flipV="1">
            <a:off x="-1641410" y="3155082"/>
            <a:ext cx="4409650" cy="978761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16CD0-8436-40C3-9C32-6309A6B16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664" y="4721460"/>
            <a:ext cx="306108" cy="262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C656A5-C7B4-4354-BE29-892C67E57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10" y="535209"/>
            <a:ext cx="6858304" cy="2825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F3C47-8E23-4820-A160-E14AFA776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631" y="3131127"/>
            <a:ext cx="831873" cy="186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EF35D9-61C0-4CF5-AC2D-1E071D7084AD}"/>
              </a:ext>
            </a:extLst>
          </p:cNvPr>
          <p:cNvSpPr txBox="1"/>
          <p:nvPr/>
        </p:nvSpPr>
        <p:spPr>
          <a:xfrm>
            <a:off x="6968066" y="688906"/>
            <a:ext cx="174269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 Narrow" panose="020B0606020202030204" pitchFamily="34" charset="0"/>
              </a:rPr>
              <a:t>Sample Firm</a:t>
            </a:r>
          </a:p>
        </p:txBody>
      </p:sp>
    </p:spTree>
    <p:extLst>
      <p:ext uri="{BB962C8B-B14F-4D97-AF65-F5344CB8AC3E}">
        <p14:creationId xmlns:p14="http://schemas.microsoft.com/office/powerpoint/2010/main" val="1358984365"/>
      </p:ext>
    </p:extLst>
  </p:cSld>
  <p:clrMapOvr>
    <a:masterClrMapping/>
  </p:clrMapOvr>
  <p:transition spd="slow" advTm="1287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072B62"/>
      </a:dk2>
      <a:lt2>
        <a:srgbClr val="093A81"/>
      </a:lt2>
      <a:accent1>
        <a:srgbClr val="072B62"/>
      </a:accent1>
      <a:accent2>
        <a:srgbClr val="0A658C"/>
      </a:accent2>
      <a:accent3>
        <a:srgbClr val="072B62"/>
      </a:accent3>
      <a:accent4>
        <a:srgbClr val="7F8FA9"/>
      </a:accent4>
      <a:accent5>
        <a:srgbClr val="7F7F7F"/>
      </a:accent5>
      <a:accent6>
        <a:srgbClr val="7F7F7F"/>
      </a:accent6>
      <a:hlink>
        <a:srgbClr val="072B62"/>
      </a:hlink>
      <a:folHlink>
        <a:srgbClr val="0A65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3640</TotalTime>
  <Words>495</Words>
  <Application>Microsoft Office PowerPoint</Application>
  <PresentationFormat>Widescreen</PresentationFormat>
  <Paragraphs>44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Trebuchet MS</vt:lpstr>
      <vt:lpstr>Wingdings 3</vt:lpstr>
      <vt:lpstr>Facet</vt:lpstr>
      <vt:lpstr>Booking a   Court Reporter or  Videographer</vt:lpstr>
      <vt:lpstr>Enter your email address and password on the Sign In screen.  </vt:lpstr>
      <vt:lpstr>To start booking, click on “Find a Service  Provider.” Once you click on this, you will be taken to our payment site.  The charge to search is $49.99/month.  After payment is made, you can complete your searching and booking process.</vt:lpstr>
      <vt:lpstr>Select Service Type, State, and City.   Select “Remote Services” for virtual proceeding. Use the dropdown arrow to select “In Person” to request a court reporter or videographer for appearance in person.   Next select date and time and check boxes for additional services needed, if any, for proceeding.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www.ecourtreporters.com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eCourt Reporters Profile Set Up Guide</dc:title>
  <dc:creator>jgeru@yahoo.com</dc:creator>
  <cp:lastModifiedBy>Judy Gerulat</cp:lastModifiedBy>
  <cp:revision>147</cp:revision>
  <dcterms:created xsi:type="dcterms:W3CDTF">2018-04-04T19:35:47Z</dcterms:created>
  <dcterms:modified xsi:type="dcterms:W3CDTF">2024-10-23T18:51:44Z</dcterms:modified>
</cp:coreProperties>
</file>